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96" r:id="rId4"/>
    <p:sldId id="291" r:id="rId5"/>
    <p:sldId id="295" r:id="rId6"/>
    <p:sldId id="258" r:id="rId7"/>
    <p:sldId id="259" r:id="rId8"/>
    <p:sldId id="260" r:id="rId9"/>
    <p:sldId id="297" r:id="rId10"/>
    <p:sldId id="261" r:id="rId11"/>
    <p:sldId id="262" r:id="rId12"/>
    <p:sldId id="263" r:id="rId13"/>
    <p:sldId id="272" r:id="rId14"/>
    <p:sldId id="264" r:id="rId15"/>
    <p:sldId id="267" r:id="rId16"/>
    <p:sldId id="265" r:id="rId17"/>
    <p:sldId id="273" r:id="rId18"/>
    <p:sldId id="286" r:id="rId19"/>
    <p:sldId id="287" r:id="rId20"/>
    <p:sldId id="288" r:id="rId21"/>
    <p:sldId id="289" r:id="rId22"/>
    <p:sldId id="290" r:id="rId23"/>
    <p:sldId id="266" r:id="rId24"/>
    <p:sldId id="294" r:id="rId25"/>
    <p:sldId id="293" r:id="rId26"/>
    <p:sldId id="270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900"/>
    <a:srgbClr val="39B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6" d="100"/>
          <a:sy n="96" d="100"/>
        </p:scale>
        <p:origin x="130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0-10-15T14:13:34.6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15449 15961,'40'0,"0"0,0 0,-40 0,40 0,0 0,0 0,1 0,-1-40,40 40,-40-40,40-40,-80 80,40 0,1 0,-41 0,40 40,-40-40,0 40,0 0,0 0,0-40,40 40,-40 1,0-1,0-40,0 40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4595" y="577533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524000" y="5257800"/>
            <a:ext cx="9144000" cy="344805"/>
          </a:xfrm>
        </p:spPr>
        <p:txBody>
          <a:bodyPr>
            <a:normAutofit fontScale="90000" lnSpcReduction="2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12190730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069771" y="1288661"/>
            <a:ext cx="5971592" cy="238760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459900"/>
                </a:solidFill>
                <a:effectLst/>
                <a:latin typeface="+mj-lt"/>
                <a:sym typeface="+mn-ea"/>
              </a:rPr>
              <a:t>Đề tài: NBTN : Cái bát - Cái thìa</a:t>
            </a:r>
          </a:p>
          <a:p>
            <a:pPr algn="ctr"/>
            <a:r>
              <a:rPr lang="vi-V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459900"/>
                </a:solidFill>
                <a:effectLst/>
                <a:latin typeface="+mj-lt"/>
                <a:sym typeface="+mn-ea"/>
              </a:rPr>
              <a:t>Chủ đề: Đồ dùng gia đình bé </a:t>
            </a:r>
          </a:p>
          <a:p>
            <a:pPr algn="ctr"/>
            <a:endParaRPr lang="vi-VN" altLang="en-US" sz="2800" dirty="0">
              <a:ln w="22225">
                <a:solidFill>
                  <a:schemeClr val="accent2"/>
                </a:solidFill>
                <a:prstDash val="solid"/>
              </a:ln>
              <a:solidFill>
                <a:srgbClr val="459900"/>
              </a:solidFill>
              <a:effectLst/>
              <a:latin typeface="+mj-lt"/>
              <a:sym typeface="+mn-ea"/>
            </a:endParaRPr>
          </a:p>
          <a:p>
            <a:pPr algn="ctr"/>
            <a:r>
              <a:rPr lang="vi-V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459900"/>
                </a:solidFill>
                <a:effectLst/>
                <a:latin typeface="+mj-lt"/>
                <a:sym typeface="+mn-ea"/>
              </a:rPr>
              <a:t>Lứa tuổi: 24-36 tháng tuổi</a:t>
            </a:r>
          </a:p>
          <a:p>
            <a:r>
              <a:rPr lang="vi-V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459900"/>
                </a:solidFill>
                <a:effectLst/>
                <a:latin typeface="+mj-lt"/>
                <a:sym typeface="+mn-ea"/>
              </a:rPr>
              <a:t>         </a:t>
            </a:r>
          </a:p>
          <a:p>
            <a:r>
              <a:rPr lang="vi-V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459900"/>
                </a:solidFill>
                <a:latin typeface="+mj-lt"/>
                <a:sym typeface="+mn-ea"/>
              </a:rPr>
              <a:t>        </a:t>
            </a:r>
            <a:r>
              <a:rPr lang="vi-V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459900"/>
                </a:solidFill>
                <a:effectLst/>
                <a:latin typeface="+mj-lt"/>
                <a:sym typeface="+mn-ea"/>
              </a:rPr>
              <a:t>Giáo viên: Tống Thị Hương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72" y="306012"/>
            <a:ext cx="6096000" cy="60960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525645" y="539115"/>
            <a:ext cx="2400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solidFill>
                  <a:srgbClr val="FF0000"/>
                </a:solidFill>
              </a:rPr>
              <a:t>Miệng Bát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93055" y="1101090"/>
            <a:ext cx="129540" cy="812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723380" y="2135505"/>
            <a:ext cx="2826385" cy="7200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Text Box 12"/>
          <p:cNvSpPr txBox="1"/>
          <p:nvPr/>
        </p:nvSpPr>
        <p:spPr>
          <a:xfrm>
            <a:off x="8941435" y="1551940"/>
            <a:ext cx="2881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solidFill>
                  <a:srgbClr val="FF0000"/>
                </a:solidFill>
              </a:rPr>
              <a:t>Lòng bát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052379" y="5373370"/>
            <a:ext cx="3435985" cy="572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Text Box 14"/>
          <p:cNvSpPr txBox="1"/>
          <p:nvPr/>
        </p:nvSpPr>
        <p:spPr>
          <a:xfrm>
            <a:off x="517584" y="5590511"/>
            <a:ext cx="2143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solidFill>
                  <a:srgbClr val="FF0000"/>
                </a:solidFill>
              </a:rPr>
              <a:t>Đáy bát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  <p:bldP spid="13" grpId="1"/>
      <p:bldP spid="13" grpId="2"/>
      <p:bldP spid="15" grpId="1"/>
      <p:bldP spid="1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342495" cy="722503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60750" y="643890"/>
            <a:ext cx="55727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Bát dùng để làm gì?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460750" y="2291715"/>
            <a:ext cx="7893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    </a:t>
            </a:r>
          </a:p>
        </p:txBody>
      </p:sp>
      <p:sp>
        <p:nvSpPr>
          <p:cNvPr id="7" name="Explosion 1 6"/>
          <p:cNvSpPr/>
          <p:nvPr/>
        </p:nvSpPr>
        <p:spPr>
          <a:xfrm>
            <a:off x="2574925" y="1199515"/>
            <a:ext cx="8656955" cy="4451985"/>
          </a:xfrm>
          <a:prstGeom prst="irregularSeal1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4739005" y="2540635"/>
            <a:ext cx="5109845" cy="1277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solidFill>
                  <a:srgbClr val="FF0000"/>
                </a:solidFill>
                <a:sym typeface="+mn-ea"/>
              </a:rPr>
              <a:t>Bát dùng để đựng cơm ăn trong bữa ăn hàng ngày </a:t>
            </a:r>
            <a:endParaRPr lang="vi-VN" altLang="en-US" sz="3600">
              <a:solidFill>
                <a:srgbClr val="FF0000"/>
              </a:solidFill>
            </a:endParaRPr>
          </a:p>
          <a:p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41" y="578499"/>
            <a:ext cx="4264142" cy="4445622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135380" y="4255770"/>
            <a:ext cx="225425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Bát sứ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96570" y="365125"/>
            <a:ext cx="118738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Bát được làm bằng nhiều chất liệu khác nhau </a:t>
            </a:r>
            <a:endParaRPr lang="vi-VN" altLang="en-US" sz="4400" u="heavy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79595" y="1048392"/>
            <a:ext cx="3794021" cy="346900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111115" y="4255770"/>
            <a:ext cx="264414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Bát nhựa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460" y="1328421"/>
            <a:ext cx="3660775" cy="292735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8486775" y="4255769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alt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Bát thủy tinh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ạo_Video_Hoạt_Hình_Cái_Thìa (1)">
            <a:hlinkClick r:id="" action="ppaction://media"/>
            <a:extLst>
              <a:ext uri="{FF2B5EF4-FFF2-40B4-BE49-F238E27FC236}">
                <a16:creationId xmlns:a16="http://schemas.microsoft.com/office/drawing/2014/main" id="{C0F2BC3D-D0B8-378A-8BA6-9071541E4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" y="101600"/>
            <a:ext cx="11988800" cy="62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5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3960" y="826770"/>
            <a:ext cx="3790315" cy="61595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5620" y="2357120"/>
            <a:ext cx="2288540" cy="236474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3960" y="429895"/>
            <a:ext cx="7601585" cy="60071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126230" y="429260"/>
            <a:ext cx="1721485" cy="14376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Text Box 6"/>
          <p:cNvSpPr txBox="1"/>
          <p:nvPr/>
        </p:nvSpPr>
        <p:spPr>
          <a:xfrm>
            <a:off x="5678805" y="0"/>
            <a:ext cx="24847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FF0000"/>
                </a:solidFill>
              </a:rPr>
              <a:t>Lòng thìa</a:t>
            </a:r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>
          <a:xfrm flipV="1">
            <a:off x="4662805" y="3872230"/>
            <a:ext cx="2239645" cy="1703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3477895" y="5575935"/>
            <a:ext cx="2369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FF0000"/>
                </a:solidFill>
              </a:rPr>
              <a:t>Cán thìa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12342495" cy="722503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460750" y="643890"/>
            <a:ext cx="55727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Thìa dùng để làm gì?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460750" y="2291715"/>
            <a:ext cx="7893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    </a:t>
            </a:r>
          </a:p>
        </p:txBody>
      </p:sp>
      <p:sp>
        <p:nvSpPr>
          <p:cNvPr id="9" name="Explosion 1 8"/>
          <p:cNvSpPr/>
          <p:nvPr/>
        </p:nvSpPr>
        <p:spPr>
          <a:xfrm>
            <a:off x="2574925" y="1199515"/>
            <a:ext cx="8656955" cy="4451985"/>
          </a:xfrm>
          <a:prstGeom prst="irregularSeal1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4739005" y="2540635"/>
            <a:ext cx="5109845" cy="1277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solidFill>
                  <a:srgbClr val="FF0000"/>
                </a:solidFill>
                <a:sym typeface="+mn-ea"/>
              </a:rPr>
              <a:t>Thìa dùng để xúc cơm, xúc thức ăn 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vi-V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Thìa được làm bằng nhiều chất liệu khác nhau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9030" y="1252855"/>
            <a:ext cx="4351655" cy="435165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7935" y="1042035"/>
            <a:ext cx="4351655" cy="43516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678940" y="5250180"/>
            <a:ext cx="28568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FF0000"/>
                </a:solidFill>
              </a:rPr>
              <a:t>Thìa gỗ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329170" y="5393690"/>
            <a:ext cx="2827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FF0000"/>
                </a:solidFill>
              </a:rPr>
              <a:t>Thìa nhựa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ạo_Video_Hoạt_Hình_Cốc_Xanh">
            <a:hlinkClick r:id="" action="ppaction://media"/>
            <a:extLst>
              <a:ext uri="{FF2B5EF4-FFF2-40B4-BE49-F238E27FC236}">
                <a16:creationId xmlns:a16="http://schemas.microsoft.com/office/drawing/2014/main" id="{71703F42-C8A1-09C3-3C81-4E239F2878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91440"/>
            <a:ext cx="11948160" cy="632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5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60" y="670560"/>
            <a:ext cx="10403840" cy="55823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561640" y="5688360"/>
              <a:ext cx="245880" cy="115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52280" y="5679000"/>
                <a:ext cx="264600" cy="13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51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DCB8F-97F5-5CAC-639F-E0B0ED58C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" y="381000"/>
            <a:ext cx="1149096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765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0730" cy="70199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448435" y="1835785"/>
            <a:ext cx="7466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Hoạt động 1: Trò chuyện gây hứng thú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999615" y="2907030"/>
            <a:ext cx="4967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>
                <a:solidFill>
                  <a:srgbClr val="FF0000"/>
                </a:solidFill>
              </a:rPr>
              <a:t>Khám phá hộp quà bí mật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2BB2172-7798-02B7-986B-0DBD1ABB8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4720" cy="697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8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B192AB-D142-1E67-40EB-1E00A3D23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204787"/>
            <a:ext cx="11683999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8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FDC336-9B62-C07E-093B-37C63F5E0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303007"/>
            <a:ext cx="11653520" cy="62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0" y="1691005"/>
            <a:ext cx="8260715" cy="2232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          Giáo dục: Cái bát, cái thìa là đồ dùng để ăn cơm, khi ăn chúng mình phải cẩn thận, không làm rơi cơm ra ngoài, ăn xong để </a:t>
            </a:r>
          </a:p>
          <a:p>
            <a:r>
              <a:rPr lang="vi-V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bát vào rổ nhẹ nhàng. </a:t>
            </a:r>
          </a:p>
          <a:p>
            <a:r>
              <a:rPr lang="vi-V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Khi xúc ăn chúng mình </a:t>
            </a:r>
          </a:p>
          <a:p>
            <a:r>
              <a:rPr lang="vi-V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cầm thìa bằng tay phải.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454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99127-60EE-3A5D-FC24-B1233268D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7B0CE706-5E97-A018-3A4D-3D43B2E3639E}"/>
              </a:ext>
            </a:extLst>
          </p:cNvPr>
          <p:cNvSpPr txBox="1"/>
          <p:nvPr/>
        </p:nvSpPr>
        <p:spPr>
          <a:xfrm>
            <a:off x="2625154" y="144119"/>
            <a:ext cx="7683500" cy="7683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altLang="en-US" sz="4400" dirty="0">
                <a:solidFill>
                  <a:srgbClr val="FF0000"/>
                </a:solidFill>
              </a:rPr>
              <a:t>Trò chơi 2: Ai </a:t>
            </a:r>
            <a:r>
              <a:rPr lang="vi-VN" altLang="en-US" sz="4400">
                <a:solidFill>
                  <a:srgbClr val="FF0000"/>
                </a:solidFill>
              </a:rPr>
              <a:t>nhanh nhất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pic>
        <p:nvPicPr>
          <p:cNvPr id="10" name="khúc hát đôi bàn tay">
            <a:hlinkClick r:id="" action="ppaction://media"/>
            <a:extLst>
              <a:ext uri="{FF2B5EF4-FFF2-40B4-BE49-F238E27FC236}">
                <a16:creationId xmlns:a16="http://schemas.microsoft.com/office/drawing/2014/main" id="{AC1BEB78-BAC2-37B8-A8FF-11D96E1E5F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38" y="1110342"/>
            <a:ext cx="12089362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3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9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7870"/>
            <a:ext cx="10515600" cy="335901"/>
          </a:xfrm>
        </p:spPr>
        <p:txBody>
          <a:bodyPr>
            <a:normAutofit fontScale="90000"/>
          </a:bodyPr>
          <a:lstStyle/>
          <a:p>
            <a:pPr algn="ctr"/>
            <a:r>
              <a:rPr lang="vi-VN" altLang="en-US" dirty="0">
                <a:solidFill>
                  <a:srgbClr val="FF0000"/>
                </a:solidFill>
              </a:rPr>
              <a:t>Trò chơi 1: Trổ tài, khéo léo</a:t>
            </a:r>
            <a:br>
              <a:rPr lang="vi-VN" altLang="en-US" dirty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3" name="chiếc bụng đói">
            <a:hlinkClick r:id="" action="ppaction://media"/>
            <a:extLst>
              <a:ext uri="{FF2B5EF4-FFF2-40B4-BE49-F238E27FC236}">
                <a16:creationId xmlns:a16="http://schemas.microsoft.com/office/drawing/2014/main" id="{00A99ED4-CEDB-3777-012D-26A5DA862365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3770"/>
            <a:ext cx="12192000" cy="58596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weety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624705"/>
            <a:ext cx="1486535" cy="13455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3"/>
          <p:cNvGrpSpPr/>
          <p:nvPr/>
        </p:nvGrpSpPr>
        <p:grpSpPr>
          <a:xfrm>
            <a:off x="0" y="-123825"/>
            <a:ext cx="12192000" cy="7123430"/>
            <a:chOff x="0" y="0"/>
            <a:chExt cx="5760" cy="4320"/>
          </a:xfrm>
        </p:grpSpPr>
        <p:pic>
          <p:nvPicPr>
            <p:cNvPr id="7" name="Picture 4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3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Picture 5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42"/>
              <a:ext cx="5760" cy="3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Picture 6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71" y="1971"/>
              <a:ext cx="4320" cy="3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Picture 7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3411" y="1971"/>
              <a:ext cx="4320" cy="3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Picture 8" descr="0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16" cy="7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Picture 9" descr="0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97"/>
              <a:ext cx="816" cy="7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" name="Picture 10" descr="0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944" y="0"/>
              <a:ext cx="816" cy="7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Picture 11" descr="0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944" y="3597"/>
              <a:ext cx="816" cy="72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WordArt 12"/>
          <p:cNvSpPr>
            <a:spLocks noTextEdit="1"/>
          </p:cNvSpPr>
          <p:nvPr/>
        </p:nvSpPr>
        <p:spPr>
          <a:xfrm>
            <a:off x="3397885" y="4065271"/>
            <a:ext cx="5073650" cy="6971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dirty="0" err="1">
                <a:ln w="1270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xin</a:t>
            </a:r>
            <a:r>
              <a:rPr lang="en-US" sz="3600" dirty="0">
                <a:ln w="1270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dirty="0" err="1">
                <a:ln w="1270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chào</a:t>
            </a:r>
            <a:endParaRPr lang="en-US" sz="3600" dirty="0">
              <a:ln w="12700" cap="flat" cmpd="sng">
                <a:solidFill>
                  <a:srgbClr val="00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  <p:grpSp>
        <p:nvGrpSpPr>
          <p:cNvPr id="16" name="Group 13"/>
          <p:cNvGrpSpPr/>
          <p:nvPr/>
        </p:nvGrpSpPr>
        <p:grpSpPr>
          <a:xfrm>
            <a:off x="3397885" y="499110"/>
            <a:ext cx="5164509" cy="2729230"/>
            <a:chOff x="204" y="0"/>
            <a:chExt cx="2501" cy="2087"/>
          </a:xfrm>
        </p:grpSpPr>
        <p:grpSp>
          <p:nvGrpSpPr>
            <p:cNvPr id="17" name="Group 14"/>
            <p:cNvGrpSpPr/>
            <p:nvPr/>
          </p:nvGrpSpPr>
          <p:grpSpPr>
            <a:xfrm>
              <a:off x="247" y="0"/>
              <a:ext cx="2458" cy="2073"/>
              <a:chOff x="1644" y="2382"/>
              <a:chExt cx="2389" cy="1774"/>
            </a:xfrm>
          </p:grpSpPr>
          <p:pic>
            <p:nvPicPr>
              <p:cNvPr id="18" name="Picture 15" descr="BIRTHD~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7" y="2476"/>
                <a:ext cx="2322" cy="168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19" name="Group 16"/>
              <p:cNvGrpSpPr/>
              <p:nvPr/>
            </p:nvGrpSpPr>
            <p:grpSpPr>
              <a:xfrm>
                <a:off x="1644" y="2382"/>
                <a:ext cx="2389" cy="607"/>
                <a:chOff x="1644" y="2406"/>
                <a:chExt cx="2389" cy="607"/>
              </a:xfrm>
            </p:grpSpPr>
            <p:sp>
              <p:nvSpPr>
                <p:cNvPr id="20" name="AutoShape 17"/>
                <p:cNvSpPr/>
                <p:nvPr/>
              </p:nvSpPr>
              <p:spPr>
                <a:xfrm>
                  <a:off x="1711" y="2578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algn="ctr"/>
                  <a:r>
                    <a:rPr lang="vi-VN" sz="4400" b="1" dirty="0">
                      <a:solidFill>
                        <a:srgbClr val="FF0000"/>
                      </a:solidFill>
                      <a:latin typeface="Times New Roman" panose="02020603050405020304" charset="0"/>
                      <a:cs typeface="Arial" panose="020B0604020202020204" pitchFamily="34" charset="0"/>
                    </a:rPr>
                    <a:t>G</a:t>
                  </a:r>
                  <a:r>
                    <a:rPr sz="4400" b="1" dirty="0" err="1">
                      <a:solidFill>
                        <a:srgbClr val="FF0000"/>
                      </a:solidFill>
                      <a:latin typeface="Times New Roman" panose="02020603050405020304" charset="0"/>
                      <a:cs typeface="Arial" panose="020B0604020202020204" pitchFamily="34" charset="0"/>
                    </a:rPr>
                    <a:t>i</a:t>
                  </a:r>
                  <a:r>
                    <a:rPr sz="3600" b="1" dirty="0" err="1">
                      <a:solidFill>
                        <a:srgbClr val="FF0000"/>
                      </a:solidFill>
                      <a:latin typeface="Times New Roman" panose="02020603050405020304" charset="0"/>
                    </a:rPr>
                    <a:t>ờ</a:t>
                  </a:r>
                  <a:r>
                    <a:rPr sz="3600" b="1" dirty="0">
                      <a:solidFill>
                        <a:srgbClr val="FF0000"/>
                      </a:solidFill>
                      <a:latin typeface="Times New Roman" panose="02020603050405020304" charset="0"/>
                    </a:rPr>
                    <a:t> học kết thúc</a:t>
                  </a:r>
                </a:p>
              </p:txBody>
            </p:sp>
            <p:sp>
              <p:nvSpPr>
                <p:cNvPr id="21" name="Freeform 18"/>
                <p:cNvSpPr/>
                <p:nvPr/>
              </p:nvSpPr>
              <p:spPr>
                <a:xfrm>
                  <a:off x="1644" y="2406"/>
                  <a:ext cx="2340" cy="492"/>
                </a:xfrm>
                <a:custGeom>
                  <a:avLst/>
                  <a:gdLst>
                    <a:gd name="txL" fmla="*/ 0 w 2340"/>
                    <a:gd name="txT" fmla="*/ 0 h 492"/>
                    <a:gd name="txR" fmla="*/ 2340 w 2340"/>
                    <a:gd name="txB" fmla="*/ 492 h 492"/>
                  </a:gdLst>
                  <a:ahLst/>
                  <a:cxnLst>
                    <a:cxn ang="0">
                      <a:pos x="192" y="492"/>
                    </a:cxn>
                    <a:cxn ang="0">
                      <a:pos x="156" y="456"/>
                    </a:cxn>
                    <a:cxn ang="0">
                      <a:pos x="84" y="432"/>
                    </a:cxn>
                    <a:cxn ang="0">
                      <a:pos x="48" y="408"/>
                    </a:cxn>
                    <a:cxn ang="0">
                      <a:pos x="24" y="372"/>
                    </a:cxn>
                    <a:cxn ang="0">
                      <a:pos x="0" y="300"/>
                    </a:cxn>
                    <a:cxn ang="0">
                      <a:pos x="12" y="240"/>
                    </a:cxn>
                    <a:cxn ang="0">
                      <a:pos x="144" y="132"/>
                    </a:cxn>
                    <a:cxn ang="0">
                      <a:pos x="936" y="72"/>
                    </a:cxn>
                    <a:cxn ang="0">
                      <a:pos x="1248" y="84"/>
                    </a:cxn>
                    <a:cxn ang="0">
                      <a:pos x="1944" y="96"/>
                    </a:cxn>
                    <a:cxn ang="0">
                      <a:pos x="2292" y="168"/>
                    </a:cxn>
                    <a:cxn ang="0">
                      <a:pos x="2316" y="204"/>
                    </a:cxn>
                    <a:cxn ang="0">
                      <a:pos x="2340" y="276"/>
                    </a:cxn>
                    <a:cxn ang="0">
                      <a:pos x="2316" y="372"/>
                    </a:cxn>
                    <a:cxn ang="0">
                      <a:pos x="2208" y="432"/>
                    </a:cxn>
                    <a:cxn ang="0">
                      <a:pos x="2160" y="492"/>
                    </a:cxn>
                  </a:cxnLst>
                  <a:rect l="txL" t="txT" r="txR" b="tx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2" name="Rectangle 19"/>
            <p:cNvSpPr/>
            <p:nvPr/>
          </p:nvSpPr>
          <p:spPr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23" name="WordArt 20"/>
          <p:cNvSpPr>
            <a:spLocks noTextEdit="1"/>
          </p:cNvSpPr>
          <p:nvPr/>
        </p:nvSpPr>
        <p:spPr>
          <a:xfrm>
            <a:off x="1371600" y="3352800"/>
            <a:ext cx="8722360" cy="213677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12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KÍNH CHÚC CÁC CÔ MẠNH KHỎE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c mừng sinh nhật 1">
            <a:hlinkClick r:id="" action="ppaction://media"/>
            <a:extLst>
              <a:ext uri="{FF2B5EF4-FFF2-40B4-BE49-F238E27FC236}">
                <a16:creationId xmlns:a16="http://schemas.microsoft.com/office/drawing/2014/main" id="{B5007336-D2CB-DA33-AD91-0180742DE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280" y="0"/>
            <a:ext cx="12273279" cy="696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ừng sinh nhật">
            <a:hlinkClick r:id="" action="ppaction://media"/>
            <a:extLst>
              <a:ext uri="{FF2B5EF4-FFF2-40B4-BE49-F238E27FC236}">
                <a16:creationId xmlns:a16="http://schemas.microsoft.com/office/drawing/2014/main" id="{6397CC00-7987-6CCF-6489-F8C72351B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002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9130" y="-172720"/>
            <a:ext cx="16050260" cy="9639300"/>
          </a:xfrm>
          <a:prstGeom prst="rect">
            <a:avLst/>
          </a:prstGeom>
        </p:spPr>
      </p:pic>
      <p:pic>
        <p:nvPicPr>
          <p:cNvPr id="2" name="mở quà">
            <a:hlinkClick r:id="" action="ppaction://media"/>
            <a:extLst>
              <a:ext uri="{FF2B5EF4-FFF2-40B4-BE49-F238E27FC236}">
                <a16:creationId xmlns:a16="http://schemas.microsoft.com/office/drawing/2014/main" id="{AA6E56F6-E2D4-645B-6682-FEDA559719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080" y="-172720"/>
            <a:ext cx="12760959" cy="7731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13560" y="1214755"/>
            <a:ext cx="6647815" cy="12477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3602355"/>
            <a:ext cx="6937375" cy="12573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" y="527685"/>
            <a:ext cx="6711315" cy="5541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660" y="527685"/>
            <a:ext cx="5387340" cy="615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751455" y="1122680"/>
            <a:ext cx="876427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vi-VN" altLang="en-US" sz="32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Hoạt động 2: Nhận biết tập nói: Cái bát, cái thìa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739005" y="2451735"/>
            <a:ext cx="4064000" cy="753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360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Khám phá cái bát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i bát xinh">
            <a:hlinkClick r:id="" action="ppaction://media"/>
            <a:extLst>
              <a:ext uri="{FF2B5EF4-FFF2-40B4-BE49-F238E27FC236}">
                <a16:creationId xmlns:a16="http://schemas.microsoft.com/office/drawing/2014/main" id="{891B778C-D463-5613-50B1-DD165D5151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99196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219</Words>
  <Application>Microsoft Office PowerPoint</Application>
  <PresentationFormat>Màn hình rộng</PresentationFormat>
  <Paragraphs>37</Paragraphs>
  <Slides>27</Slides>
  <Notes>0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Thìa được làm bằng nhiều chất liệu khác nhau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Trò chơi 1: Trổ tài, khéo léo 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Asus</dc:creator>
  <cp:lastModifiedBy>cellhpk</cp:lastModifiedBy>
  <cp:revision>45</cp:revision>
  <dcterms:created xsi:type="dcterms:W3CDTF">2023-10-19T01:31:00Z</dcterms:created>
  <dcterms:modified xsi:type="dcterms:W3CDTF">2025-11-02T22:40:38Z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4330BA51286F4324B0BAE9FD0981DA75_11</vt:lpwstr>
  </property>
  <property fmtid="{D5CDD505-2E9C-101B-9397-08002B2CF9AE}" pid="3" name="KSOProductBuildVer">
    <vt:lpwstr>1033-12.2.0.13266</vt:lpwstr>
  </property>
</Properties>
</file>